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9" r:id="rId5"/>
    <p:sldId id="263" r:id="rId6"/>
    <p:sldId id="259" r:id="rId7"/>
    <p:sldId id="266" r:id="rId8"/>
    <p:sldId id="265" r:id="rId9"/>
    <p:sldId id="267" r:id="rId10"/>
    <p:sldId id="270" r:id="rId11"/>
    <p:sldId id="271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9149038825166"/>
          <c:y val="7.1216914611985399E-2"/>
          <c:w val="0.33539439587563652"/>
          <c:h val="0.760467308169287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8-4295-9082-BCD02219C73A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8-4295-9082-BCD02219C73A}"/>
              </c:ext>
            </c:extLst>
          </c:dPt>
          <c:dPt>
            <c:idx val="2"/>
            <c:bubble3D val="0"/>
            <c:explosion val="6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68-4295-9082-BCD02219C73A}"/>
              </c:ext>
            </c:extLst>
          </c:dPt>
          <c:dPt>
            <c:idx val="3"/>
            <c:bubble3D val="0"/>
            <c:explosion val="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8-4295-9082-BCD02219C73A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C68-4295-9082-BCD02219C73A}"/>
              </c:ext>
            </c:extLst>
          </c:dPt>
          <c:dLbls>
            <c:dLbl>
              <c:idx val="1"/>
              <c:layout>
                <c:manualLayout>
                  <c:x val="2.1763316664628763E-3"/>
                  <c:y val="5.401458819479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68-4295-9082-BCD02219C73A}"/>
                </c:ext>
              </c:extLst>
            </c:dLbl>
            <c:dLbl>
              <c:idx val="2"/>
              <c:layout>
                <c:manualLayout>
                  <c:x val="-2.6083966584247383E-2"/>
                  <c:y val="2.186700160759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462856001880971E-2"/>
                      <c:h val="5.0976559364138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C68-4295-9082-BCD02219C73A}"/>
                </c:ext>
              </c:extLst>
            </c:dLbl>
            <c:dLbl>
              <c:idx val="3"/>
              <c:layout>
                <c:manualLayout>
                  <c:x val="-1.4772962390892081E-2"/>
                  <c:y val="-2.754736543138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68-4295-9082-BCD02219C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Универсальные магазины 126</c:v>
                </c:pt>
                <c:pt idx="1">
                  <c:v>Торговые центры 7</c:v>
                </c:pt>
                <c:pt idx="2">
                  <c:v>Павильоны 4</c:v>
                </c:pt>
                <c:pt idx="3">
                  <c:v>Спец. продовольственные магазины 1</c:v>
                </c:pt>
                <c:pt idx="4">
                  <c:v>Прочие магазины 3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0.89400000000000002</c:v>
                </c:pt>
                <c:pt idx="1">
                  <c:v>4.9000000000000002E-2</c:v>
                </c:pt>
                <c:pt idx="2">
                  <c:v>2.8000000000000001E-2</c:v>
                </c:pt>
                <c:pt idx="3">
                  <c:v>7.0000000000000001E-3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8-4295-9082-BCD02219C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347328746321694"/>
          <c:y val="0.25519652711635538"/>
          <c:w val="0.26652671253678301"/>
          <c:h val="0.48699098874317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 в год (тыс. руб.)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67974901574803"/>
                      <c:h val="9.4347742719750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CA6-4B39-A287-BE60BDF3AC70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36724901574803"/>
                      <c:h val="6.6222744449880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A6-4B39-A287-BE60BDF3A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2">
                  <c:v>2022г.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31054</c:v>
                </c:pt>
                <c:pt idx="2" formatCode="#,##0.00">
                  <c:v>33232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6-4B39-A287-BE60BDF3AC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2">
                  <c:v>2022г.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CA6-4B39-A287-BE60BDF3A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11640"/>
        <c:axId val="526935912"/>
        <c:axId val="0"/>
      </c:bar3DChart>
      <c:catAx>
        <c:axId val="52691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35912"/>
        <c:crosses val="autoZero"/>
        <c:auto val="1"/>
        <c:lblAlgn val="ctr"/>
        <c:lblOffset val="100"/>
        <c:noMultiLvlLbl val="0"/>
      </c:catAx>
      <c:valAx>
        <c:axId val="52693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1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147114060290852E-3"/>
          <c:w val="0.97028904273932903"/>
          <c:h val="0.85233315772611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85-4A97-9F72-590505EDBF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85-4A97-9F72-590505EDBF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85-4A97-9F72-590505EDBFC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23-4505-9DB7-5B5654CE282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A23-4505-9DB7-5B5654CE282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23-4505-9DB7-5B5654CE282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A23-4505-9DB7-5B5654CE2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Услуги парикмахерских</c:v>
                </c:pt>
                <c:pt idx="1">
                  <c:v>Услуги фотоателье</c:v>
                </c:pt>
                <c:pt idx="2">
                  <c:v>Ритуальные услуги</c:v>
                </c:pt>
                <c:pt idx="3">
                  <c:v>Услуги ломбарда</c:v>
                </c:pt>
                <c:pt idx="4">
                  <c:v>Техническое обслуживание и ремонт транспортных средств</c:v>
                </c:pt>
                <c:pt idx="5">
                  <c:v>Услуги бани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3-4505-9DB7-5B5654CE2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39519768426535"/>
          <c:y val="8.1772498962286624E-2"/>
          <c:w val="0.21660480231573459"/>
          <c:h val="0.78851778436259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346456692913381E-2"/>
          <c:y val="1.6289061497966197E-2"/>
          <c:w val="0.92652854330708656"/>
          <c:h val="0.84624022845471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универсальных магазинов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</c:v>
                </c:pt>
                <c:pt idx="1">
                  <c:v>2021 г</c:v>
                </c:pt>
                <c:pt idx="2">
                  <c:v>2022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</c:v>
                </c:pt>
                <c:pt idx="1">
                  <c:v>122</c:v>
                </c:pt>
                <c:pt idx="2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3-4EC1-9A87-FB808319A6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Торговые  центры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</c:v>
                </c:pt>
                <c:pt idx="1">
                  <c:v>2021 г</c:v>
                </c:pt>
                <c:pt idx="2">
                  <c:v>2022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3-4EC1-9A87-FB808319A6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Павильоны и пр.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</c:v>
                </c:pt>
                <c:pt idx="1">
                  <c:v>2021 г</c:v>
                </c:pt>
                <c:pt idx="2">
                  <c:v>2022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C3-4EC1-9A87-FB808319A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4560896"/>
        <c:axId val="314560568"/>
        <c:axId val="0"/>
      </c:bar3DChart>
      <c:catAx>
        <c:axId val="3145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560568"/>
        <c:crosses val="autoZero"/>
        <c:auto val="1"/>
        <c:lblAlgn val="ctr"/>
        <c:lblOffset val="100"/>
        <c:noMultiLvlLbl val="0"/>
      </c:catAx>
      <c:valAx>
        <c:axId val="31456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5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24435478074073E-3"/>
          <c:y val="0.91600639366425463"/>
          <c:w val="0.84718789040988474"/>
          <c:h val="8.399360633574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Товарооборот на душу населения (тыс. руб.)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2021 г</c:v>
                </c:pt>
                <c:pt idx="1">
                  <c:v>2022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0-4C5F-B02B-D2845C9DFB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Товарооборот  торговли, всего в год (млн. руб.)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2021 г</c:v>
                </c:pt>
                <c:pt idx="1">
                  <c:v>2022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934.2</c:v>
                </c:pt>
                <c:pt idx="1">
                  <c:v>1083.7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0-4C5F-B02B-D2845C9DFB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2021 г</c:v>
                </c:pt>
                <c:pt idx="1">
                  <c:v>2022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00-4C5F-B02B-D2845C9DF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786408"/>
        <c:axId val="313786736"/>
        <c:axId val="0"/>
      </c:bar3DChart>
      <c:catAx>
        <c:axId val="31378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786736"/>
        <c:crosses val="autoZero"/>
        <c:auto val="1"/>
        <c:lblAlgn val="ctr"/>
        <c:lblOffset val="100"/>
        <c:noMultiLvlLbl val="0"/>
      </c:catAx>
      <c:valAx>
        <c:axId val="3137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78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0.27744</cdr:x>
      <cdr:y>0.41289</cdr:y>
    </cdr:from>
    <cdr:to>
      <cdr:x>0.54919</cdr:x>
      <cdr:y>0.68464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254992" y="2237290"/>
          <a:ext cx="2208811" cy="14725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0.31215</cdr:x>
      <cdr:y>0.45439</cdr:y>
    </cdr:from>
    <cdr:to>
      <cdr:x>0.47278</cdr:x>
      <cdr:y>0.53109</cdr:y>
    </cdr:to>
    <cdr:sp macro="" textlink="">
      <cdr:nvSpPr>
        <cdr:cNvPr id="4" name="TextBox 3"/>
        <cdr:cNvSpPr txBox="1"/>
      </cdr:nvSpPr>
      <cdr:spPr>
        <a:xfrm xmlns:a="http://schemas.openxmlformats.org/drawingml/2006/main" rot="19548854">
          <a:off x="2537175" y="2462171"/>
          <a:ext cx="1305609" cy="41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0.32463</cdr:x>
      <cdr:y>0.4662</cdr:y>
    </cdr:from>
    <cdr:to>
      <cdr:x>0.48267</cdr:x>
      <cdr:y>0.55312</cdr:y>
    </cdr:to>
    <cdr:sp macro="" textlink="">
      <cdr:nvSpPr>
        <cdr:cNvPr id="5" name="TextBox 4"/>
        <cdr:cNvSpPr txBox="1"/>
      </cdr:nvSpPr>
      <cdr:spPr>
        <a:xfrm xmlns:a="http://schemas.openxmlformats.org/drawingml/2006/main" rot="19550522">
          <a:off x="2638555" y="2526184"/>
          <a:ext cx="1284573" cy="47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 ,2 млн.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8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34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7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55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4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6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9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0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1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6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FF39-FE66-4969-B7A4-4D20C9E2622B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7D13C4-A621-4F66-B8EE-673E8292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5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5" y="332510"/>
            <a:ext cx="11044052" cy="7600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Администрация муниципального образования «</a:t>
            </a:r>
            <a:r>
              <a:rPr lang="ru-RU" sz="2400" dirty="0" err="1" smtClean="0">
                <a:solidFill>
                  <a:schemeClr val="tx1"/>
                </a:solidFill>
              </a:rPr>
              <a:t>Аларский</a:t>
            </a:r>
            <a:r>
              <a:rPr lang="ru-RU" sz="2400" dirty="0" smtClean="0">
                <a:solidFill>
                  <a:schemeClr val="tx1"/>
                </a:solidFill>
              </a:rPr>
              <a:t> район»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268" y="2291939"/>
            <a:ext cx="10806545" cy="179317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Информация о развитии потребительского рынка на территории </a:t>
            </a:r>
            <a:r>
              <a:rPr lang="ru-RU" sz="3600" dirty="0" err="1" smtClean="0">
                <a:solidFill>
                  <a:schemeClr val="tx1"/>
                </a:solidFill>
              </a:rPr>
              <a:t>Аларского</a:t>
            </a:r>
            <a:r>
              <a:rPr lang="ru-RU" sz="3600" dirty="0" smtClean="0">
                <a:solidFill>
                  <a:schemeClr val="tx1"/>
                </a:solidFill>
              </a:rPr>
              <a:t> района за 2022 год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897" y="5913912"/>
            <a:ext cx="1020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 экономического развития, труда и туризма администрации МО «</a:t>
            </a:r>
            <a:r>
              <a:rPr lang="ru-RU" dirty="0" err="1" smtClean="0"/>
              <a:t>Аларский</a:t>
            </a:r>
            <a:r>
              <a:rPr lang="ru-RU" dirty="0" smtClean="0"/>
              <a:t> район»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9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395" y="285009"/>
            <a:ext cx="10426535" cy="771896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Организация торгового обслуживания в малонаселенных и отдаленных населенных пунктах. Выездная торговля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56" y="1258785"/>
            <a:ext cx="116021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последние годы остро обозначилась проблема в организации торгового обслуживания в малонаселенных и отдаленных населенных пунктах. На селе торговая сеть концентрируется в основном на центральных усадьбах, где проживает большая часть сельского населения. Более половины сельских населенных пунктов района являются отдаленными и малонаселенными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многих населенных пунктах острый дефицит и полное отсутствие торговых площадей. Высокие тарифы на энергоресурсы, транспортные расходы, низкая платежеспособность сельского населения, дефицит отраслевых кадров (продавцы, кассиры) не позволяют индивидуальным предпринимателям развивать свою деятельность. Особое беспокойство у торговых организаций вызывает плохое состояние дорог или отсутствие их между отдельными территориями, что не позволяет в срок и в достаточном количестве осуществлять поставку товаров и приводит к росту цен на отдельные товары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Обеспеченность населенных пунктов района объектами торговли по состоянию 01.01.2023 года составило 57%, </a:t>
            </a:r>
            <a:r>
              <a:rPr lang="ru-RU" dirty="0"/>
              <a:t>и</a:t>
            </a:r>
            <a:r>
              <a:rPr lang="ru-RU" dirty="0" smtClean="0"/>
              <a:t>з 72-х населенных пунктов в 31 населенном пункте отсутствуют объекты торговли.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Выездную торговлю осуществляет в МО «</a:t>
            </a:r>
            <a:r>
              <a:rPr lang="ru-RU" dirty="0" err="1" smtClean="0"/>
              <a:t>Аларь</a:t>
            </a:r>
            <a:r>
              <a:rPr lang="ru-RU" dirty="0" smtClean="0"/>
              <a:t>»- ИП Петинова С.В., МО «Ангарский»- Николаев О.П., МО «Забитуй»- ООО «</a:t>
            </a:r>
            <a:r>
              <a:rPr lang="ru-RU" dirty="0" err="1" smtClean="0"/>
              <a:t>Аларская</a:t>
            </a:r>
            <a:r>
              <a:rPr lang="ru-RU" dirty="0" smtClean="0"/>
              <a:t> МТС», МО «</a:t>
            </a:r>
            <a:r>
              <a:rPr lang="ru-RU" dirty="0" err="1" smtClean="0"/>
              <a:t>Куйта</a:t>
            </a:r>
            <a:r>
              <a:rPr lang="ru-RU" dirty="0" smtClean="0"/>
              <a:t>»- Ткаченко О.А., МО «</a:t>
            </a:r>
            <a:r>
              <a:rPr lang="ru-RU" dirty="0" err="1" smtClean="0"/>
              <a:t>Могоенок</a:t>
            </a:r>
            <a:r>
              <a:rPr lang="ru-RU" dirty="0" smtClean="0"/>
              <a:t>»- ИП </a:t>
            </a:r>
            <a:r>
              <a:rPr lang="ru-RU" dirty="0" err="1" smtClean="0"/>
              <a:t>Харасова</a:t>
            </a:r>
            <a:r>
              <a:rPr lang="ru-RU" dirty="0" smtClean="0"/>
              <a:t> П.В., МО «</a:t>
            </a:r>
            <a:r>
              <a:rPr lang="ru-RU" dirty="0" err="1" smtClean="0"/>
              <a:t>Табарсук</a:t>
            </a:r>
            <a:r>
              <a:rPr lang="ru-RU" dirty="0" smtClean="0"/>
              <a:t>»- доставку хлебобулочных изделий осуществляет администрация МО «</a:t>
            </a:r>
            <a:r>
              <a:rPr lang="ru-RU" dirty="0" err="1" smtClean="0"/>
              <a:t>Табарсук</a:t>
            </a:r>
            <a:r>
              <a:rPr lang="ru-RU" dirty="0" smtClean="0"/>
              <a:t>» в </a:t>
            </a:r>
            <a:r>
              <a:rPr lang="ru-RU" dirty="0" err="1" smtClean="0"/>
              <a:t>д.Кирюшино</a:t>
            </a:r>
            <a:r>
              <a:rPr lang="ru-RU" dirty="0" smtClean="0"/>
              <a:t>, </a:t>
            </a:r>
            <a:r>
              <a:rPr lang="ru-RU" dirty="0" err="1" smtClean="0"/>
              <a:t>д.Большая</a:t>
            </a:r>
            <a:r>
              <a:rPr lang="ru-RU" dirty="0" smtClean="0"/>
              <a:t> </a:t>
            </a:r>
            <a:r>
              <a:rPr lang="ru-RU" dirty="0" err="1" smtClean="0"/>
              <a:t>Ерма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15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8888" y="2314020"/>
            <a:ext cx="7509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Спасибо </a:t>
            </a:r>
            <a:r>
              <a:rPr lang="ru-RU" sz="4800" i="1" dirty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за внимание!</a:t>
            </a:r>
            <a:endParaRPr lang="ru-RU" sz="48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7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320633"/>
            <a:ext cx="11139054" cy="8787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Наличие сети объектов, оказывающих услуги торговли по состоянию на 01.01.2023г 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96378705"/>
              </p:ext>
            </p:extLst>
          </p:nvPr>
        </p:nvGraphicFramePr>
        <p:xfrm>
          <a:off x="819397" y="1199408"/>
          <a:ext cx="11198431" cy="49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19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026" y="106879"/>
            <a:ext cx="10046526" cy="66501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Оказание услуг общественного питания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034" y="1128155"/>
            <a:ext cx="1133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состоянию на 01.01. 2023г. на территории муниципального образования действует: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864426" y="1650670"/>
            <a:ext cx="8003969" cy="8193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 предприятий общественного питания на 966 посадочное место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676894" y="2090057"/>
            <a:ext cx="1116280" cy="4073237"/>
          </a:xfrm>
          <a:prstGeom prst="leftBracket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9868395" y="2090057"/>
            <a:ext cx="950026" cy="4073237"/>
          </a:xfrm>
          <a:prstGeom prst="rightBracket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0701" y="2956956"/>
            <a:ext cx="6531429" cy="472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Кафе 9 на 884 посадочных мест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0701" y="3871356"/>
            <a:ext cx="6507678" cy="451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Столовая 1 на 40 посадочных мест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0701" y="4764975"/>
            <a:ext cx="6531429" cy="507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Закусочные 6 на 42 посадочных мест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0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026" y="106879"/>
            <a:ext cx="10046526" cy="66501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Оборот общественного питания за 2021-2022 гг.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767058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04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026" y="106879"/>
            <a:ext cx="10046526" cy="66501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Бытовое обслуживание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270" y="1128155"/>
            <a:ext cx="1079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Потребительский рынок бытовых услуг представлен 14-ю предприятиями, оказывающих населению бытовые услуги. Из них по видам бытовых услуг: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02156680"/>
              </p:ext>
            </p:extLst>
          </p:nvPr>
        </p:nvGraphicFramePr>
        <p:xfrm>
          <a:off x="494270" y="1865870"/>
          <a:ext cx="11306433" cy="467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04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5" y="0"/>
            <a:ext cx="11044052" cy="9025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Состояние потребительского рынка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268" y="1092530"/>
            <a:ext cx="10972800" cy="3883231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торгового обслуживания населения района предприятия торговли проводят ремонт и реконструкцию торговых залов, приобретают современное торгово-технологическое оборудование, благоустройство прилегающей территории. Проводится разъяснительная работа с руководителями предприятий потребительского рынка по вопросам содержания зданий и прилегающих к ним территорий в надлежащем состоянии и приведения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открылись объекты торговли: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" y="3429000"/>
            <a:ext cx="3595817" cy="2978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109" y="6067168"/>
            <a:ext cx="249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п.Кутулик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59" y="4176584"/>
            <a:ext cx="4493740" cy="2681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4443" y="6407619"/>
            <a:ext cx="302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Магазин СХАО «</a:t>
            </a:r>
            <a:r>
              <a:rPr lang="ru-RU" sz="1400" b="1" dirty="0" err="1" smtClean="0"/>
              <a:t>Белореченское</a:t>
            </a:r>
            <a:r>
              <a:rPr lang="ru-RU" sz="1400" b="1" dirty="0" smtClean="0"/>
              <a:t>» </a:t>
            </a:r>
            <a:r>
              <a:rPr lang="ru-RU" sz="1400" b="1" dirty="0" err="1" smtClean="0"/>
              <a:t>п.Кутулик</a:t>
            </a:r>
            <a:endParaRPr lang="ru-RU" sz="1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68" y="3521676"/>
            <a:ext cx="3796360" cy="3336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1988" y="6334780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Магазин в </a:t>
            </a:r>
            <a:r>
              <a:rPr lang="ru-RU" sz="1400" b="1" dirty="0" err="1" smtClean="0"/>
              <a:t>д.Мольта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КФХ Егорова В.Н.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7506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320634"/>
            <a:ext cx="10319657" cy="39188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Анализ развития объектов в сфере торговли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56261" y="712520"/>
          <a:ext cx="6733308" cy="444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9569" y="1104406"/>
            <a:ext cx="4500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Показатели товарооборота торговли 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02823449"/>
              </p:ext>
            </p:extLst>
          </p:nvPr>
        </p:nvGraphicFramePr>
        <p:xfrm>
          <a:off x="6095999" y="1442960"/>
          <a:ext cx="5743699" cy="469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04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5" y="0"/>
            <a:ext cx="11044052" cy="997527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В рамках создания условий для реализации сельскохозяйственной продукции на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территории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МО «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Аларский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район» организовано проведение ярмарочной деятельности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9" y="902526"/>
            <a:ext cx="11661568" cy="407323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b="1" dirty="0">
                <a:solidFill>
                  <a:schemeClr val="tx1"/>
                </a:solidFill>
              </a:rPr>
              <a:t>Администрацией МО «</a:t>
            </a:r>
            <a:r>
              <a:rPr lang="ru-RU" sz="2000" b="1" dirty="0" err="1">
                <a:solidFill>
                  <a:schemeClr val="tx1"/>
                </a:solidFill>
              </a:rPr>
              <a:t>Аларский</a:t>
            </a:r>
            <a:r>
              <a:rPr lang="ru-RU" sz="2000" b="1" dirty="0">
                <a:solidFill>
                  <a:schemeClr val="tx1"/>
                </a:solidFill>
              </a:rPr>
              <a:t> район», в качестве антикризисных мер, направленных на стабилизацию розничных цен на продовольствие и их снижение, выделены места для постоянно действующих ярмарок (площадка возле магазина «</a:t>
            </a:r>
            <a:r>
              <a:rPr lang="ru-RU" sz="2000" b="1" dirty="0" err="1">
                <a:solidFill>
                  <a:schemeClr val="tx1"/>
                </a:solidFill>
              </a:rPr>
              <a:t>Стройцентр</a:t>
            </a:r>
            <a:r>
              <a:rPr lang="ru-RU" sz="2000" b="1" dirty="0">
                <a:solidFill>
                  <a:schemeClr val="tx1"/>
                </a:solidFill>
              </a:rPr>
              <a:t>», в том числе ярмарок «выходного дня» для торговли сельскохозяйственной продукцией, овощами, ягодами и </a:t>
            </a:r>
            <a:r>
              <a:rPr lang="ru-RU" sz="2000" b="1" dirty="0" err="1" smtClean="0">
                <a:solidFill>
                  <a:schemeClr val="tx1"/>
                </a:solidFill>
              </a:rPr>
              <a:t>т.д</a:t>
            </a:r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С </a:t>
            </a:r>
            <a:r>
              <a:rPr lang="ru-RU" sz="2000" b="1" dirty="0">
                <a:solidFill>
                  <a:schemeClr val="tx1"/>
                </a:solidFill>
              </a:rPr>
              <a:t>целью привлечения индивидуальных предпринимателей, крестьянско-фермерских и личных подсобных хозяйств, осуществляющих производство продуктов питания, в 2022 году </a:t>
            </a:r>
            <a:r>
              <a:rPr lang="ru-RU" sz="2000" b="1" dirty="0" smtClean="0">
                <a:solidFill>
                  <a:schemeClr val="tx1"/>
                </a:solidFill>
              </a:rPr>
              <a:t>проведено 18 ярмарок, из низ 5 сезонных ярмарок </a:t>
            </a:r>
            <a:r>
              <a:rPr lang="ru-RU" sz="2000" b="1" dirty="0">
                <a:solidFill>
                  <a:schemeClr val="tx1"/>
                </a:solidFill>
              </a:rPr>
              <a:t>по реализации </a:t>
            </a:r>
            <a:r>
              <a:rPr lang="ru-RU" sz="2000" b="1" dirty="0" smtClean="0">
                <a:solidFill>
                  <a:schemeClr val="tx1"/>
                </a:solidFill>
              </a:rPr>
              <a:t>овощей, </a:t>
            </a:r>
            <a:r>
              <a:rPr lang="ru-RU" sz="2000" b="1" dirty="0">
                <a:solidFill>
                  <a:schemeClr val="tx1"/>
                </a:solidFill>
              </a:rPr>
              <a:t>ягод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молока и молочной продукции, </a:t>
            </a:r>
            <a:r>
              <a:rPr lang="ru-RU" sz="2000" b="1" dirty="0" smtClean="0">
                <a:solidFill>
                  <a:schemeClr val="tx1"/>
                </a:solidFill>
              </a:rPr>
              <a:t>мясопродуктов; 13- праздничных и тематических.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Организована </a:t>
            </a:r>
            <a:r>
              <a:rPr lang="ru-RU" b="1" dirty="0">
                <a:solidFill>
                  <a:schemeClr val="tx1"/>
                </a:solidFill>
              </a:rPr>
              <a:t>выездная ярмарка выходного дня в военном городке Иркутск-45 с привлечением </a:t>
            </a:r>
            <a:r>
              <a:rPr lang="ru-RU" b="1" dirty="0" smtClean="0">
                <a:solidFill>
                  <a:schemeClr val="tx1"/>
                </a:solidFill>
              </a:rPr>
              <a:t>ЛПХ.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пк\Desktop\media-share-0-02-0a-67d6e3ce8edc922adc5a42b571a1fd26b9e1171d6aaabb4f3e2cf02f2bf4ef1f-Pic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4510240"/>
            <a:ext cx="4085111" cy="252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Desktop\media-share-0-02-0a-f2501d143365b710e9969f03388b0b6ee484ff42c294b8925b1fc887a339b81d-Pictu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66" y="4253750"/>
            <a:ext cx="3514150" cy="2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70" y="4619501"/>
            <a:ext cx="41405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9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5" y="0"/>
            <a:ext cx="11044052" cy="1436914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Мониторинг ценовой политики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9" y="902526"/>
            <a:ext cx="11661568" cy="5260768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В </a:t>
            </a:r>
            <a:r>
              <a:rPr lang="ru-RU" sz="2000" b="1" dirty="0">
                <a:solidFill>
                  <a:schemeClr val="tx1"/>
                </a:solidFill>
              </a:rPr>
              <a:t>целях контроля за ценовой ситуацией на потребительском рынке </a:t>
            </a:r>
            <a:r>
              <a:rPr lang="ru-RU" sz="2000" b="1" dirty="0" err="1" smtClean="0">
                <a:solidFill>
                  <a:schemeClr val="tx1"/>
                </a:solidFill>
              </a:rPr>
              <a:t>Аларского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района и содействия ее стабилизации в рамках установленных полномочий </a:t>
            </a:r>
            <a:r>
              <a:rPr lang="ru-RU" sz="2000" b="1" dirty="0" smtClean="0">
                <a:solidFill>
                  <a:schemeClr val="tx1"/>
                </a:solidFill>
              </a:rPr>
              <a:t>осуществляется </a:t>
            </a:r>
            <a:r>
              <a:rPr lang="ru-RU" sz="2000" b="1" dirty="0">
                <a:solidFill>
                  <a:schemeClr val="tx1"/>
                </a:solidFill>
              </a:rPr>
              <a:t>информационно-аналитическое наблюдение за состоянием продовольственного рынка </a:t>
            </a:r>
            <a:r>
              <a:rPr lang="ru-RU" sz="2000" b="1" dirty="0" smtClean="0">
                <a:solidFill>
                  <a:schemeClr val="tx1"/>
                </a:solidFill>
              </a:rPr>
              <a:t>муниципального образования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Управлением экономического развития </a:t>
            </a:r>
            <a:r>
              <a:rPr lang="ru-RU" sz="2000" b="1" dirty="0">
                <a:solidFill>
                  <a:schemeClr val="tx1"/>
                </a:solidFill>
              </a:rPr>
              <a:t>проводится еженедельный мониторинг ценовой ситуации на продовольственном рынке по товарам, представляющим социальную значимость (43 наименованиям), в целях своевременного </a:t>
            </a:r>
            <a:r>
              <a:rPr lang="ru-RU" sz="2000" b="1" dirty="0" smtClean="0">
                <a:solidFill>
                  <a:schemeClr val="tx1"/>
                </a:solidFill>
              </a:rPr>
              <a:t>информирования Службы потребительского рынка и лицензирования Иркутской области.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62" y="317083"/>
            <a:ext cx="3468540" cy="2022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4850083"/>
            <a:ext cx="3578792" cy="1783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2100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498</TotalTime>
  <Words>150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Monotype Corsiva</vt:lpstr>
      <vt:lpstr>Times New Roman</vt:lpstr>
      <vt:lpstr>Trebuchet MS</vt:lpstr>
      <vt:lpstr>Wingdings 3</vt:lpstr>
      <vt:lpstr>Аспект</vt:lpstr>
      <vt:lpstr>Администрация муниципального образования «Аларский район»</vt:lpstr>
      <vt:lpstr>Наличие сети объектов, оказывающих услуги торговли по состоянию на 01.01.2023г </vt:lpstr>
      <vt:lpstr>Оказание услуг общественного питания </vt:lpstr>
      <vt:lpstr>Оборот общественного питания за 2021-2022 гг.</vt:lpstr>
      <vt:lpstr>Бытовое обслуживание</vt:lpstr>
      <vt:lpstr>Состояние потребительского рынка</vt:lpstr>
      <vt:lpstr>Анализ развития объектов в сфере торговли</vt:lpstr>
      <vt:lpstr> В рамках создания условий для реализации сельскохозяйственной продукции на территории МО «Аларский район» организовано проведение ярмарочной деятельности</vt:lpstr>
      <vt:lpstr>    Мониторинг ценовой политики </vt:lpstr>
      <vt:lpstr>Организация торгового обслуживания в малонаселенных и отдаленных населенных пунктах. Выездная торговля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муниципального образования «Аларский район»</dc:title>
  <dc:creator>User</dc:creator>
  <cp:lastModifiedBy>User</cp:lastModifiedBy>
  <cp:revision>40</cp:revision>
  <cp:lastPrinted>2023-07-19T02:45:31Z</cp:lastPrinted>
  <dcterms:created xsi:type="dcterms:W3CDTF">2023-07-14T02:33:01Z</dcterms:created>
  <dcterms:modified xsi:type="dcterms:W3CDTF">2023-07-25T08:42:28Z</dcterms:modified>
</cp:coreProperties>
</file>